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EFA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718" autoAdjust="0"/>
  </p:normalViewPr>
  <p:slideViewPr>
    <p:cSldViewPr>
      <p:cViewPr varScale="1">
        <p:scale>
          <a:sx n="68" d="100"/>
          <a:sy n="68" d="100"/>
        </p:scale>
        <p:origin x="-115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31AF-D582-4ACD-8AB0-C33292EB30D9}" type="datetimeFigureOut">
              <a:rPr lang="en-US" smtClean="0"/>
              <a:pPr/>
              <a:t>4/26/2010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3345-DC9E-4425-A88A-6A38E031F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31AF-D582-4ACD-8AB0-C33292EB30D9}" type="datetimeFigureOut">
              <a:rPr lang="en-US" smtClean="0"/>
              <a:pPr/>
              <a:t>4/26/2010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3345-DC9E-4425-A88A-6A38E031F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31AF-D582-4ACD-8AB0-C33292EB30D9}" type="datetimeFigureOut">
              <a:rPr lang="en-US" smtClean="0"/>
              <a:pPr/>
              <a:t>4/26/2010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3345-DC9E-4425-A88A-6A38E031F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31AF-D582-4ACD-8AB0-C33292EB30D9}" type="datetimeFigureOut">
              <a:rPr lang="en-US" smtClean="0"/>
              <a:pPr/>
              <a:t>4/26/2010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3345-DC9E-4425-A88A-6A38E031F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31AF-D582-4ACD-8AB0-C33292EB30D9}" type="datetimeFigureOut">
              <a:rPr lang="en-US" smtClean="0"/>
              <a:pPr/>
              <a:t>4/26/2010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3345-DC9E-4425-A88A-6A38E031F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31AF-D582-4ACD-8AB0-C33292EB30D9}" type="datetimeFigureOut">
              <a:rPr lang="en-US" smtClean="0"/>
              <a:pPr/>
              <a:t>4/26/2010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3345-DC9E-4425-A88A-6A38E031F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31AF-D582-4ACD-8AB0-C33292EB30D9}" type="datetimeFigureOut">
              <a:rPr lang="en-US" smtClean="0"/>
              <a:pPr/>
              <a:t>4/26/2010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3345-DC9E-4425-A88A-6A38E031F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31AF-D582-4ACD-8AB0-C33292EB30D9}" type="datetimeFigureOut">
              <a:rPr lang="en-US" smtClean="0"/>
              <a:pPr/>
              <a:t>4/26/2010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3345-DC9E-4425-A88A-6A38E031F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31AF-D582-4ACD-8AB0-C33292EB30D9}" type="datetimeFigureOut">
              <a:rPr lang="en-US" smtClean="0"/>
              <a:pPr/>
              <a:t>4/26/2010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3345-DC9E-4425-A88A-6A38E031F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31AF-D582-4ACD-8AB0-C33292EB30D9}" type="datetimeFigureOut">
              <a:rPr lang="en-US" smtClean="0"/>
              <a:pPr/>
              <a:t>4/26/2010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3345-DC9E-4425-A88A-6A38E031F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31AF-D582-4ACD-8AB0-C33292EB30D9}" type="datetimeFigureOut">
              <a:rPr lang="en-US" smtClean="0"/>
              <a:pPr/>
              <a:t>4/26/2010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3345-DC9E-4425-A88A-6A38E031F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31AF-D582-4ACD-8AB0-C33292EB30D9}" type="datetimeFigureOut">
              <a:rPr lang="en-US" smtClean="0"/>
              <a:pPr/>
              <a:t>4/26/2010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73345-DC9E-4425-A88A-6A38E031F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opssys.com/instantkb/article.aspx?id=11455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www.opssys.com/instantkb/article.aspx?id=10398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hyperlink" Target="http://www.opssys.com/instantkb/article.aspx?id=10579" TargetMode="External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7.png"/><Relationship Id="rId3" Type="http://schemas.openxmlformats.org/officeDocument/2006/relationships/hyperlink" Target="http://www.opssys.com/instantkb/article.aspx?id=11465" TargetMode="External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hyperlink" Target="http://www.opssys.com/instantkb/article.aspx?id=11464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hyperlink" Target="mailto:iimsupport@hach.com" TargetMode="External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4572000" cy="335279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normAutofit fontScale="90000"/>
          </a:bodyPr>
          <a:lstStyle/>
          <a:p>
            <a:pPr lvl="0" algn="l"/>
            <a:r>
              <a:rPr lang="en-US" sz="1600" b="1" dirty="0" smtClean="0"/>
              <a:t>Troubleshooting calculations</a:t>
            </a:r>
            <a:r>
              <a:rPr lang="en-US" sz="1200" dirty="0" smtClean="0"/>
              <a:t>:  Use monthly data entry, insert the calculated variable and use List Inputs:</a:t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Video: </a:t>
            </a:r>
            <a:r>
              <a:rPr lang="en-US" sz="1200" dirty="0" smtClean="0">
                <a:hlinkClick r:id="rId2"/>
              </a:rPr>
              <a:t>http://www.opssys.com/instantkb/article.aspx?id=10398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endParaRPr lang="en-US" sz="1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0" y="1"/>
            <a:ext cx="4572000" cy="2590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Copy Special/Paste Special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Design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 Use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[F5] Copy Special and </a:t>
            </a:r>
            <a:r>
              <a:rPr lang="en-US" sz="1200" dirty="0" smtClean="0"/>
              <a:t>[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F6] Paste Special in Spread Report and Custom Data Entry Design to copy formulas and format: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Video: </a:t>
            </a:r>
            <a:r>
              <a:rPr lang="en-US" sz="1200" dirty="0" smtClean="0">
                <a:hlinkClick r:id="rId3"/>
              </a:rPr>
              <a:t>http</a:t>
            </a:r>
            <a:r>
              <a:rPr lang="en-US" sz="1200" dirty="0">
                <a:hlinkClick r:id="rId3"/>
              </a:rPr>
              <a:t>://</a:t>
            </a:r>
            <a:r>
              <a:rPr lang="en-US" sz="1200" dirty="0" smtClean="0">
                <a:hlinkClick r:id="rId3"/>
              </a:rPr>
              <a:t>www.opssys.com/instantkb/article.aspx?id=11455</a:t>
            </a:r>
            <a:endParaRPr lang="en-US" sz="1200" dirty="0" smtClean="0"/>
          </a:p>
          <a:p>
            <a:pPr lvl="0">
              <a:spcBef>
                <a:spcPct val="0"/>
              </a:spcBef>
            </a:pPr>
            <a:r>
              <a:rPr lang="en-US" sz="1200" dirty="0" smtClean="0"/>
              <a:t> 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352800"/>
            <a:ext cx="4572000" cy="266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Variable Browser Info button: </a:t>
            </a:r>
            <a:r>
              <a:rPr lang="en-US" sz="1200" dirty="0" smtClean="0"/>
              <a:t>Quickly find data using Quick Trend, Show 1000 most recent, etc…: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spcBef>
                <a:spcPct val="0"/>
              </a:spcBef>
            </a:pPr>
            <a:endParaRPr lang="en-US" sz="1200" dirty="0" smtClean="0"/>
          </a:p>
          <a:p>
            <a:pPr>
              <a:spcBef>
                <a:spcPct val="0"/>
              </a:spcBef>
            </a:pPr>
            <a:endParaRPr lang="en-US" sz="1200" dirty="0"/>
          </a:p>
          <a:p>
            <a:pPr>
              <a:spcBef>
                <a:spcPct val="0"/>
              </a:spcBef>
            </a:pPr>
            <a:endParaRPr lang="en-US" sz="1200" dirty="0" smtClean="0"/>
          </a:p>
          <a:p>
            <a:pPr>
              <a:spcBef>
                <a:spcPct val="0"/>
              </a:spcBef>
            </a:pPr>
            <a:endParaRPr lang="en-US" sz="1200" dirty="0" smtClean="0"/>
          </a:p>
          <a:p>
            <a:pPr>
              <a:spcBef>
                <a:spcPct val="0"/>
              </a:spcBef>
            </a:pPr>
            <a:r>
              <a:rPr lang="en-US" sz="1200" dirty="0" smtClean="0"/>
              <a:t>Video</a:t>
            </a:r>
            <a:r>
              <a:rPr lang="en-US" sz="1200" dirty="0"/>
              <a:t>: </a:t>
            </a:r>
            <a:r>
              <a:rPr lang="en-US" sz="1200" dirty="0" smtClean="0">
                <a:hlinkClick r:id="rId4"/>
              </a:rPr>
              <a:t>http://www.opssys.com/instantkb/article.aspx?id=10579</a:t>
            </a: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3733800"/>
            <a:ext cx="429577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0" y="2590800"/>
            <a:ext cx="4572000" cy="4267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/>
              <a:t>Setup Areas/locations and assign variables to locations: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b="1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/>
              <a:t>1.  Use System Setup, System Tables, This Facility, Area Setup to add areas.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5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 smtClean="0"/>
              <a:t>2.  Use System Setup, Location Setup and add Locations and assign Location: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5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5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Use System Setup,</a:t>
            </a:r>
            <a:r>
              <a:rPr kumimoji="0" lang="en-US" sz="15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Edit/View Variables and assign variable to location.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5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5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5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 smtClean="0"/>
              <a:t>4. Variable Browser  is now organized in a tree view: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spcBef>
                <a:spcPct val="0"/>
              </a:spcBef>
            </a:pPr>
            <a:endParaRPr lang="en-US" sz="1200" dirty="0" smtClean="0"/>
          </a:p>
          <a:p>
            <a:pPr>
              <a:spcBef>
                <a:spcPct val="0"/>
              </a:spcBef>
            </a:pPr>
            <a:endParaRPr lang="en-US" sz="1200" dirty="0"/>
          </a:p>
          <a:p>
            <a:pPr>
              <a:spcBef>
                <a:spcPct val="0"/>
              </a:spcBef>
            </a:pPr>
            <a:endParaRPr lang="en-US" sz="1200" dirty="0" smtClean="0"/>
          </a:p>
          <a:p>
            <a:pPr>
              <a:spcBef>
                <a:spcPct val="0"/>
              </a:spcBef>
            </a:pPr>
            <a:endParaRPr lang="en-US" sz="1200" dirty="0" smtClean="0"/>
          </a:p>
          <a:p>
            <a:pPr>
              <a:spcBef>
                <a:spcPct val="0"/>
              </a:spcBef>
            </a:pPr>
            <a:endParaRPr lang="en-US" sz="1200" dirty="0" smtClean="0"/>
          </a:p>
          <a:p>
            <a:pPr>
              <a:spcBef>
                <a:spcPct val="0"/>
              </a:spcBef>
            </a:pPr>
            <a:endParaRPr lang="en-US" sz="1200" dirty="0" smtClean="0"/>
          </a:p>
          <a:p>
            <a:pPr>
              <a:spcBef>
                <a:spcPct val="0"/>
              </a:spcBef>
            </a:pPr>
            <a:endParaRPr lang="en-US" sz="1200" dirty="0" smtClean="0"/>
          </a:p>
          <a:p>
            <a:pPr>
              <a:spcBef>
                <a:spcPct val="0"/>
              </a:spcBef>
            </a:pPr>
            <a:endParaRPr lang="en-US" sz="1200" dirty="0" smtClean="0"/>
          </a:p>
          <a:p>
            <a:pPr>
              <a:spcBef>
                <a:spcPct val="0"/>
              </a:spcBef>
            </a:pPr>
            <a:endParaRPr lang="en-US" sz="1200" dirty="0" smtClean="0"/>
          </a:p>
          <a:p>
            <a:pPr>
              <a:spcBef>
                <a:spcPct val="0"/>
              </a:spcBef>
            </a:pPr>
            <a:endParaRPr lang="en-US" sz="1200" dirty="0" smtClean="0"/>
          </a:p>
          <a:p>
            <a:pPr>
              <a:spcBef>
                <a:spcPct val="0"/>
              </a:spcBef>
            </a:pPr>
            <a:endParaRPr lang="en-US" sz="1200" dirty="0" smtClean="0"/>
          </a:p>
          <a:p>
            <a:pPr>
              <a:spcBef>
                <a:spcPct val="0"/>
              </a:spcBef>
            </a:pPr>
            <a:endParaRPr lang="en-US" sz="1200" dirty="0" smtClean="0"/>
          </a:p>
          <a:p>
            <a:pPr>
              <a:spcBef>
                <a:spcPct val="0"/>
              </a:spcBef>
            </a:pPr>
            <a:endParaRPr lang="en-US" sz="1200" dirty="0" smtClean="0"/>
          </a:p>
          <a:p>
            <a:pPr>
              <a:spcBef>
                <a:spcPct val="0"/>
              </a:spcBef>
            </a:pPr>
            <a:endParaRPr lang="en-US" sz="1200" dirty="0" smtClean="0"/>
          </a:p>
          <a:p>
            <a:pPr>
              <a:spcBef>
                <a:spcPct val="0"/>
              </a:spcBef>
            </a:pPr>
            <a:r>
              <a:rPr lang="en-US" sz="1600" dirty="0" smtClean="0"/>
              <a:t>Video</a:t>
            </a:r>
            <a:r>
              <a:rPr lang="en-US" sz="1600" dirty="0"/>
              <a:t>: </a:t>
            </a:r>
            <a:r>
              <a:rPr lang="en-US" sz="1600" dirty="0" smtClean="0">
                <a:hlinkClick r:id="rId4"/>
              </a:rPr>
              <a:t>http://www.opssys.com/instantkb/article.aspx?id=10579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533400"/>
            <a:ext cx="408622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10100" y="762000"/>
            <a:ext cx="45339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2000" y="3352800"/>
            <a:ext cx="4572000" cy="46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953000" y="4114800"/>
            <a:ext cx="30003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00600" y="5105400"/>
            <a:ext cx="30099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ACHletterBACK"/>
          <p:cNvPicPr>
            <a:picLocks noChangeAspect="1" noChangeArrowheads="1"/>
          </p:cNvPicPr>
          <p:nvPr/>
        </p:nvPicPr>
        <p:blipFill>
          <a:blip r:embed="rId11" cstate="print"/>
          <a:srcRect t="2981" r="43925" b="88075"/>
          <a:stretch>
            <a:fillRect/>
          </a:stretch>
        </p:blipFill>
        <p:spPr bwMode="auto">
          <a:xfrm>
            <a:off x="0" y="6080760"/>
            <a:ext cx="457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4572000" cy="365759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l"/>
            <a:r>
              <a:rPr lang="en-US" sz="1600" b="1" dirty="0" smtClean="0"/>
              <a:t>Find your templates</a:t>
            </a:r>
            <a:r>
              <a:rPr lang="en-US" sz="1200" dirty="0" smtClean="0"/>
              <a:t>:  In Spread Design, use File, New to see templates you have loaded:</a:t>
            </a:r>
            <a:br>
              <a:rPr lang="en-US" sz="1200" dirty="0" smtClean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 smtClean="0"/>
              <a:t>To add to that list, use F1 – Help and browse to Templates, Spread Report Templates and download directly from the help file.</a:t>
            </a:r>
            <a:br>
              <a:rPr lang="en-US" sz="1200" dirty="0" smtClean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 smtClean="0"/>
              <a:t/>
            </a:r>
            <a:br>
              <a:rPr lang="en-US" sz="1200" dirty="0" smtClean="0"/>
            </a:br>
            <a:endParaRPr lang="en-US" sz="1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0" y="0"/>
            <a:ext cx="4572000" cy="2819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Design reports quickly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the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Report Wizard:</a:t>
            </a:r>
            <a:endParaRPr kumimoji="0" lang="en-US" sz="1200" b="0" i="0" u="none" strike="noStrike" kern="1200" cap="none" spc="0" normalizeH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Video: </a:t>
            </a:r>
            <a:r>
              <a:rPr lang="en-US" sz="1200" dirty="0" smtClean="0">
                <a:hlinkClick r:id="rId2"/>
              </a:rPr>
              <a:t>http</a:t>
            </a:r>
            <a:r>
              <a:rPr lang="en-US" sz="1200" dirty="0">
                <a:hlinkClick r:id="rId2"/>
              </a:rPr>
              <a:t>://</a:t>
            </a:r>
            <a:r>
              <a:rPr lang="en-US" sz="1200" dirty="0" smtClean="0">
                <a:hlinkClick r:id="rId2"/>
              </a:rPr>
              <a:t>www.opssys.com/instantkb/article.aspx?id=11464</a:t>
            </a:r>
            <a:endParaRPr lang="en-US" sz="1200" dirty="0" smtClean="0"/>
          </a:p>
          <a:p>
            <a:pPr lvl="0">
              <a:spcBef>
                <a:spcPct val="0"/>
              </a:spcBef>
            </a:pPr>
            <a:r>
              <a:rPr lang="en-US" sz="1200" dirty="0" smtClean="0">
                <a:hlinkClick r:id="rId3"/>
              </a:rPr>
              <a:t>http://www.opssys.com/instantkb/article.aspx?id=11465</a:t>
            </a:r>
            <a:r>
              <a:rPr lang="en-US" sz="1200" dirty="0" smtClean="0"/>
              <a:t> 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657600"/>
            <a:ext cx="4572000" cy="2819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Locate Multi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Variable Group Summary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noProof="0" dirty="0" smtClean="0"/>
              <a:t>Need the max value from all your filter variables:</a:t>
            </a: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spcBef>
                <a:spcPct val="0"/>
              </a:spcBef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0" y="2819400"/>
            <a:ext cx="4572000" cy="3048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/>
              <a:t>Videos:  Press F1-Help and browse to videos:</a:t>
            </a: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spcBef>
                <a:spcPct val="0"/>
              </a:spcBef>
            </a:pPr>
            <a:endParaRPr lang="en-US" sz="1200" dirty="0" smtClean="0"/>
          </a:p>
          <a:p>
            <a:pPr>
              <a:spcBef>
                <a:spcPct val="0"/>
              </a:spcBef>
            </a:pPr>
            <a:endParaRPr lang="en-US" sz="1200" dirty="0"/>
          </a:p>
          <a:p>
            <a:pPr>
              <a:spcBef>
                <a:spcPct val="0"/>
              </a:spcBef>
            </a:pPr>
            <a:endParaRPr lang="en-US" sz="1200" dirty="0" smtClean="0"/>
          </a:p>
          <a:p>
            <a:pPr>
              <a:spcBef>
                <a:spcPct val="0"/>
              </a:spcBef>
            </a:pPr>
            <a:endParaRPr lang="en-US" sz="1200" dirty="0" smtClean="0"/>
          </a:p>
          <a:p>
            <a:pPr>
              <a:spcBef>
                <a:spcPct val="0"/>
              </a:spcBef>
            </a:pPr>
            <a:endParaRPr lang="en-US" sz="1200" dirty="0" smtClean="0"/>
          </a:p>
          <a:p>
            <a:pPr>
              <a:spcBef>
                <a:spcPct val="0"/>
              </a:spcBef>
            </a:pPr>
            <a:endParaRPr lang="en-US" sz="1200" dirty="0" smtClean="0"/>
          </a:p>
          <a:p>
            <a:pPr>
              <a:spcBef>
                <a:spcPct val="0"/>
              </a:spcBef>
            </a:pPr>
            <a:endParaRPr lang="en-US" sz="1200" dirty="0" smtClean="0"/>
          </a:p>
          <a:p>
            <a:pPr>
              <a:spcBef>
                <a:spcPct val="0"/>
              </a:spcBef>
            </a:pPr>
            <a:endParaRPr lang="en-US" sz="1200" dirty="0" smtClean="0"/>
          </a:p>
          <a:p>
            <a:pPr>
              <a:spcBef>
                <a:spcPct val="0"/>
              </a:spcBef>
            </a:pPr>
            <a:endParaRPr lang="en-US" sz="1200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Support:  Call 800-677-0067,</a:t>
            </a:r>
            <a:r>
              <a:rPr kumimoji="0" lang="en-US" sz="49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email </a:t>
            </a:r>
            <a:r>
              <a:rPr kumimoji="0" lang="en-US" sz="49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iimsupport@hach.com</a:t>
            </a:r>
            <a:r>
              <a:rPr kumimoji="0" lang="en-US" sz="49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200" b="0" i="0" u="none" strike="noStrike" kern="1200" cap="none" spc="0" normalizeH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spcBef>
                <a:spcPct val="0"/>
              </a:spcBef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lvl="0">
              <a:spcBef>
                <a:spcPct val="0"/>
              </a:spcBef>
            </a:pPr>
            <a:r>
              <a:rPr lang="en-US" sz="1200" dirty="0" smtClean="0"/>
              <a:t> 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800" y="304800"/>
            <a:ext cx="218122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1752600"/>
            <a:ext cx="355282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24400" y="381000"/>
            <a:ext cx="17049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72250" y="304800"/>
            <a:ext cx="257175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181600" y="1295400"/>
            <a:ext cx="10763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Arrow Connector 12"/>
          <p:cNvCxnSpPr/>
          <p:nvPr/>
        </p:nvCxnSpPr>
        <p:spPr>
          <a:xfrm rot="10800000" flipV="1">
            <a:off x="6096000" y="1447800"/>
            <a:ext cx="17526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47800" y="4191000"/>
            <a:ext cx="310515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" y="4191001"/>
            <a:ext cx="1523999" cy="900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Straight Arrow Connector 19"/>
          <p:cNvCxnSpPr/>
          <p:nvPr/>
        </p:nvCxnSpPr>
        <p:spPr>
          <a:xfrm flipV="1">
            <a:off x="1219200" y="4648200"/>
            <a:ext cx="3810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572000" y="3124200"/>
            <a:ext cx="4419600" cy="2111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 descr="HACHletterBACK"/>
          <p:cNvPicPr>
            <a:picLocks noChangeAspect="1" noChangeArrowheads="1"/>
          </p:cNvPicPr>
          <p:nvPr/>
        </p:nvPicPr>
        <p:blipFill>
          <a:blip r:embed="rId13" cstate="print"/>
          <a:srcRect t="2981" r="44149" b="88075"/>
          <a:stretch>
            <a:fillRect/>
          </a:stretch>
        </p:blipFill>
        <p:spPr bwMode="auto">
          <a:xfrm>
            <a:off x="4599432" y="6096000"/>
            <a:ext cx="457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221</Words>
  <Application>Microsoft Office PowerPoint</Application>
  <PresentationFormat>On-screen Show (4:3)</PresentationFormat>
  <Paragraphs>122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Troubleshooting calculations:  Use monthly data entry, insert the calculated variable and use List Inputs:                 Video: http://www.opssys.com/instantkb/article.aspx?id=10398   </vt:lpstr>
      <vt:lpstr>Find your templates:  In Spread Design, use File, New to see templates you have loaded:      To add to that list, use F1 – Help and browse to Templates, Spread Report Templates and download directly from the help file.   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Troubleshooting calculations:  Use monthly data entry, insert the calculated variable and use List Inputs: </dc:title>
  <dc:creator>sdorner</dc:creator>
  <cp:lastModifiedBy>asandova</cp:lastModifiedBy>
  <cp:revision>16</cp:revision>
  <dcterms:created xsi:type="dcterms:W3CDTF">2010-01-22T20:18:03Z</dcterms:created>
  <dcterms:modified xsi:type="dcterms:W3CDTF">2010-04-26T14:50:07Z</dcterms:modified>
</cp:coreProperties>
</file>